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719" r:id="rId4"/>
    <p:sldId id="738" r:id="rId5"/>
    <p:sldId id="739" r:id="rId6"/>
    <p:sldId id="741" r:id="rId7"/>
    <p:sldId id="742" r:id="rId8"/>
    <p:sldId id="743" r:id="rId9"/>
    <p:sldId id="747" r:id="rId10"/>
    <p:sldId id="751" r:id="rId11"/>
    <p:sldId id="761" r:id="rId12"/>
    <p:sldId id="752" r:id="rId13"/>
    <p:sldId id="754" r:id="rId14"/>
    <p:sldId id="755" r:id="rId15"/>
    <p:sldId id="756" r:id="rId16"/>
    <p:sldId id="762" r:id="rId17"/>
    <p:sldId id="753" r:id="rId18"/>
    <p:sldId id="749" r:id="rId19"/>
    <p:sldId id="758" r:id="rId20"/>
    <p:sldId id="757" r:id="rId21"/>
    <p:sldId id="750" r:id="rId22"/>
    <p:sldId id="759" r:id="rId23"/>
    <p:sldId id="7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9CD3"/>
    <a:srgbClr val="01C4D9"/>
    <a:srgbClr val="FD6571"/>
    <a:srgbClr val="4A9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5"/>
    <p:restoredTop sz="95574"/>
  </p:normalViewPr>
  <p:slideViewPr>
    <p:cSldViewPr snapToGrid="0">
      <p:cViewPr varScale="1">
        <p:scale>
          <a:sx n="100" d="100"/>
          <a:sy n="100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B5987-EE31-0E46-A6BD-7B637EEB3713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698F3-5341-0A4C-B320-4537A245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my pleasure to be here presenting our research on dietary intake data. The goal of the study is to understand the association between cognition and temperament with nutrients and dietary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698F3-5341-0A4C-B320-4537A2452B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presentation will include the following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698F3-5341-0A4C-B320-4537A2452B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7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presentation will include the following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698F3-5341-0A4C-B320-4537A2452B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8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presentation will include the following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698F3-5341-0A4C-B320-4537A2452B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3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A1F0-9EDD-CE47-976B-5B26E2D9F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FD2DD-5C01-AC40-89F6-590431F0C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817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3B541A-3E10-8E99-9BEA-E06E2B9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4B9CD3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0DB60-1122-1A1F-83BA-451AF26C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4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131DFC-AA6A-9152-9C62-69C349D02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4B9CD3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971989-4B10-6073-103D-30F7EF9A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9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2">
            <a:extLst>
              <a:ext uri="{FF2B5EF4-FFF2-40B4-BE49-F238E27FC236}">
                <a16:creationId xmlns:a16="http://schemas.microsoft.com/office/drawing/2014/main" id="{C440AC81-4F63-F24E-A7F6-007E3640F1D0}"/>
              </a:ext>
            </a:extLst>
          </p:cNvPr>
          <p:cNvSpPr/>
          <p:nvPr/>
        </p:nvSpPr>
        <p:spPr>
          <a:xfrm>
            <a:off x="0" y="6491813"/>
            <a:ext cx="12192000" cy="365125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39C15A-259E-7C44-8A18-8BB82B3B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7" y="124292"/>
            <a:ext cx="11949345" cy="5326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908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;p2">
            <a:extLst>
              <a:ext uri="{FF2B5EF4-FFF2-40B4-BE49-F238E27FC236}">
                <a16:creationId xmlns:a16="http://schemas.microsoft.com/office/drawing/2014/main" id="{78E90F76-D05A-E649-ABCF-07B2C04F24A1}"/>
              </a:ext>
            </a:extLst>
          </p:cNvPr>
          <p:cNvSpPr/>
          <p:nvPr/>
        </p:nvSpPr>
        <p:spPr>
          <a:xfrm>
            <a:off x="0" y="6491813"/>
            <a:ext cx="12192000" cy="365125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rgbClr val="4B9C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AA56D-5DF7-EC1C-0876-F21FAD50A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C8DBF6-A1D7-34AB-B1F4-5FE94730A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ED00C-CE04-B28E-F99A-F2A3A5EB1E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2505" y="6516131"/>
            <a:ext cx="2428418" cy="31222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9BA984-4CE6-958B-2272-4C7E7B3F4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486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B2B5C-2966-854B-B16C-B3A01735B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7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B9CD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lab.google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6582-E0B3-654B-5EB3-404B5A2D7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200" y="1741713"/>
            <a:ext cx="7467600" cy="73880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j-lt"/>
              </a:rPr>
              <a:t>Deep Learning Packages and resources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7C54-3854-15CE-D171-233B22F62F10}"/>
              </a:ext>
            </a:extLst>
          </p:cNvPr>
          <p:cNvSpPr txBox="1"/>
          <p:nvPr/>
        </p:nvSpPr>
        <p:spPr>
          <a:xfrm>
            <a:off x="5209378" y="2967335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Runpeng</a:t>
            </a:r>
            <a:r>
              <a:rPr lang="en-US" sz="2400" dirty="0"/>
              <a:t> Dai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525ED-2F74-EE3F-5CDE-BD93ECB40644}"/>
              </a:ext>
            </a:extLst>
          </p:cNvPr>
          <p:cNvSpPr txBox="1"/>
          <p:nvPr/>
        </p:nvSpPr>
        <p:spPr>
          <a:xfrm>
            <a:off x="4101191" y="3746536"/>
            <a:ext cx="3989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University of North Carolina at Chapel Hill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666AB-6EDB-35E2-EB32-C3269A467705}"/>
              </a:ext>
            </a:extLst>
          </p:cNvPr>
          <p:cNvSpPr txBox="1"/>
          <p:nvPr/>
        </p:nvSpPr>
        <p:spPr>
          <a:xfrm>
            <a:off x="5142051" y="4464181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June 15, 2024</a:t>
            </a:r>
          </a:p>
        </p:txBody>
      </p:sp>
    </p:spTree>
    <p:extLst>
      <p:ext uri="{BB962C8B-B14F-4D97-AF65-F5344CB8AC3E}">
        <p14:creationId xmlns:p14="http://schemas.microsoft.com/office/powerpoint/2010/main" val="197068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B145-EC7B-5EC9-85C2-6D7A1CE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83575" cy="870857"/>
          </a:xfrm>
        </p:spPr>
        <p:txBody>
          <a:bodyPr>
            <a:normAutofit/>
          </a:bodyPr>
          <a:lstStyle/>
          <a:p>
            <a:r>
              <a:rPr lang="en-US" dirty="0"/>
              <a:t>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1CD8-2C7C-D72A-20A5-F9BF02FB0701}"/>
              </a:ext>
            </a:extLst>
          </p:cNvPr>
          <p:cNvSpPr txBox="1"/>
          <p:nvPr/>
        </p:nvSpPr>
        <p:spPr>
          <a:xfrm>
            <a:off x="3396343" y="1763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AA1D-8D94-71EB-648F-13BE327E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17" y="870857"/>
            <a:ext cx="10516565" cy="114313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Optimization algorithms define how model parameters adjust to reduce model error in each training step. 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Many optimization algorithms (e.g. Adam) are available in </a:t>
            </a:r>
            <a:r>
              <a:rPr lang="en-US" altLang="zh-CN" sz="2000" dirty="0" err="1"/>
              <a:t>torch.optim</a:t>
            </a:r>
            <a:r>
              <a:rPr lang="en-US" altLang="zh-CN" sz="2000" dirty="0"/>
              <a:t>.</a:t>
            </a:r>
          </a:p>
          <a:p>
            <a:pPr>
              <a:spcAft>
                <a:spcPts val="600"/>
              </a:spcAft>
            </a:pPr>
            <a:endParaRPr lang="en-US" altLang="zh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EFBD0-A2DC-B045-A29C-DC941841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75" y="2738457"/>
            <a:ext cx="7493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1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B145-EC7B-5EC9-85C2-6D7A1CE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99857" cy="870857"/>
          </a:xfrm>
        </p:spPr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 torch code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1CD8-2C7C-D72A-20A5-F9BF02FB0701}"/>
              </a:ext>
            </a:extLst>
          </p:cNvPr>
          <p:cNvSpPr txBox="1"/>
          <p:nvPr/>
        </p:nvSpPr>
        <p:spPr>
          <a:xfrm>
            <a:off x="3396343" y="1763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FC3C9F-0677-7724-6E26-7F48C1DE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6" y="870857"/>
            <a:ext cx="4031305" cy="5259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B1A01D-1A8B-43B5-B215-92002EC2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06" y="1414046"/>
            <a:ext cx="7115666" cy="40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1BE5-4F6B-3238-462C-AF1DB107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95ECE-446A-D059-3D94-0F2B4F19DE0C}"/>
              </a:ext>
            </a:extLst>
          </p:cNvPr>
          <p:cNvSpPr txBox="1"/>
          <p:nvPr/>
        </p:nvSpPr>
        <p:spPr>
          <a:xfrm>
            <a:off x="838200" y="1889760"/>
            <a:ext cx="486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basics</a:t>
            </a:r>
            <a:endParaRPr lang="en-US" sz="28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99560-06B6-8613-6064-A46E964658DF}"/>
              </a:ext>
            </a:extLst>
          </p:cNvPr>
          <p:cNvSpPr txBox="1"/>
          <p:nvPr/>
        </p:nvSpPr>
        <p:spPr>
          <a:xfrm>
            <a:off x="838200" y="4865914"/>
            <a:ext cx="9474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 – Hugging-face,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Paperwithcode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W&amp;B</a:t>
            </a:r>
            <a:endParaRPr lang="en-US" sz="28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93ED9-FE2D-8928-74DA-9C85C43293D7}"/>
              </a:ext>
            </a:extLst>
          </p:cNvPr>
          <p:cNvSpPr txBox="1"/>
          <p:nvPr/>
        </p:nvSpPr>
        <p:spPr>
          <a:xfrm>
            <a:off x="838200" y="3377837"/>
            <a:ext cx="456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the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21A2-ECAB-F3BA-C722-2BF57A41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C13D39-424C-9EEC-45B1-CBD7EEAA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1739618"/>
            <a:ext cx="4441371" cy="396449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Google </a:t>
            </a:r>
            <a:r>
              <a:rPr lang="en-US" altLang="zh-CN" sz="2000" dirty="0" err="1"/>
              <a:t>Colab</a:t>
            </a:r>
            <a:r>
              <a:rPr lang="en-US" altLang="zh-CN" sz="2000" dirty="0"/>
              <a:t>, short for </a:t>
            </a:r>
            <a:r>
              <a:rPr lang="en-US" altLang="zh-CN" sz="2000" dirty="0" err="1"/>
              <a:t>Colab</a:t>
            </a:r>
            <a:r>
              <a:rPr lang="en-US" altLang="zh-CN" sz="2000" dirty="0"/>
              <a:t>, is a free, cloud-based platform provided by Google Research. It allows users to write and execute Python code through a web browser.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One of </a:t>
            </a:r>
            <a:r>
              <a:rPr lang="en-US" altLang="zh-CN" sz="2000" dirty="0" err="1"/>
              <a:t>Colab's</a:t>
            </a:r>
            <a:r>
              <a:rPr lang="en-US" altLang="zh-CN" sz="2000" dirty="0"/>
              <a:t> key features is the use of </a:t>
            </a:r>
            <a:r>
              <a:rPr lang="en-US" altLang="zh-CN" sz="2000" dirty="0" err="1"/>
              <a:t>Jupyter</a:t>
            </a:r>
            <a:r>
              <a:rPr lang="en-US" altLang="zh-CN" sz="2000" dirty="0"/>
              <a:t> Notebooks</a:t>
            </a:r>
          </a:p>
          <a:p>
            <a:pPr>
              <a:spcAft>
                <a:spcPts val="600"/>
              </a:spcAft>
            </a:pPr>
            <a:r>
              <a:rPr lang="en-US" sz="2000" dirty="0" err="1"/>
              <a:t>Colab</a:t>
            </a:r>
            <a:r>
              <a:rPr lang="en-US" sz="2000" dirty="0"/>
              <a:t> provides free access to powerful hardware accelerators, including GPUs and TPUs</a:t>
            </a:r>
          </a:p>
          <a:p>
            <a:pPr>
              <a:spcAft>
                <a:spcPts val="600"/>
              </a:spcAft>
            </a:pPr>
            <a:r>
              <a:rPr lang="en-US" altLang="zh-CN" sz="2000" dirty="0" err="1"/>
              <a:t>Colab</a:t>
            </a:r>
            <a:r>
              <a:rPr lang="en-US" altLang="zh-CN" sz="2000" dirty="0"/>
              <a:t> can mount google drive.</a:t>
            </a:r>
            <a:endParaRPr lang="en-US" altLang="zh-C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0A0AD-F64A-0B1F-5B53-2CF4C666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618"/>
            <a:ext cx="6477000" cy="41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7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3EC8-94B7-12E6-EF22-1C62FC2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3774"/>
            <a:ext cx="10515600" cy="1325563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4FD8F-3960-5BE3-EE32-5DC2B63C4241}"/>
              </a:ext>
            </a:extLst>
          </p:cNvPr>
          <p:cNvSpPr txBox="1">
            <a:spLocks/>
          </p:cNvSpPr>
          <p:nvPr/>
        </p:nvSpPr>
        <p:spPr>
          <a:xfrm>
            <a:off x="7843545" y="1343818"/>
            <a:ext cx="3679371" cy="3733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/>
              <a:t>We offer multiple coding sessions in the short course.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We are going to clone the git repo into Goole drive using commands in </a:t>
            </a:r>
            <a:r>
              <a:rPr lang="en-US" altLang="zh-CN" sz="2000" dirty="0" err="1"/>
              <a:t>colab</a:t>
            </a:r>
            <a:r>
              <a:rPr lang="en-US" altLang="zh-CN" sz="2000" dirty="0"/>
              <a:t>.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First, create a empty Notebook through </a:t>
            </a:r>
            <a:r>
              <a:rPr lang="en-US" altLang="zh-CN" sz="2000" dirty="0">
                <a:hlinkClick r:id="rId2"/>
              </a:rPr>
              <a:t>https://colab.google/</a:t>
            </a:r>
            <a:r>
              <a:rPr lang="en-US" altLang="zh-CN" sz="2000" dirty="0"/>
              <a:t>.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Then execute the following code, to mount Google drive to </a:t>
            </a:r>
            <a:r>
              <a:rPr lang="en-US" altLang="zh-CN" sz="2000" dirty="0" err="1"/>
              <a:t>colab</a:t>
            </a:r>
            <a:r>
              <a:rPr lang="en-US" altLang="zh-CN" sz="2000" dirty="0"/>
              <a:t> and clone our repo to Google drive.</a:t>
            </a:r>
            <a:endParaRPr lang="en-US" altLang="zh-C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282DF-9CE2-3F82-1F22-73AD0E1E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8" y="756904"/>
            <a:ext cx="5503116" cy="2461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79CCA-6FE4-A9D0-854A-0D83617D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61" y="3210533"/>
            <a:ext cx="6787484" cy="2444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66CFA-A85F-7F39-B5EA-2F610C6FFFEC}"/>
              </a:ext>
            </a:extLst>
          </p:cNvPr>
          <p:cNvSpPr txBox="1"/>
          <p:nvPr/>
        </p:nvSpPr>
        <p:spPr>
          <a:xfrm>
            <a:off x="108859" y="5655353"/>
            <a:ext cx="3858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google.colab</a:t>
            </a:r>
            <a:r>
              <a:rPr lang="en-US" dirty="0"/>
              <a:t> import drive</a:t>
            </a:r>
          </a:p>
          <a:p>
            <a:r>
              <a:rPr lang="en-US" dirty="0" err="1"/>
              <a:t>drive.mount</a:t>
            </a:r>
            <a:r>
              <a:rPr lang="en-US" dirty="0"/>
              <a:t>('/content/drive')</a:t>
            </a:r>
          </a:p>
          <a:p>
            <a:r>
              <a:rPr lang="en-US" dirty="0"/>
              <a:t>%cd /content/drive/</a:t>
            </a:r>
            <a:r>
              <a:rPr lang="en-US" dirty="0" err="1"/>
              <a:t>MyDrive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783C1-9077-9F04-E966-272DA653AC35}"/>
              </a:ext>
            </a:extLst>
          </p:cNvPr>
          <p:cNvSpPr txBox="1"/>
          <p:nvPr/>
        </p:nvSpPr>
        <p:spPr>
          <a:xfrm>
            <a:off x="3127676" y="5777930"/>
            <a:ext cx="4993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!git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RunpengDai</a:t>
            </a:r>
            <a:r>
              <a:rPr lang="en-US" dirty="0"/>
              <a:t>/</a:t>
            </a:r>
            <a:r>
              <a:rPr lang="en-US" dirty="0" err="1"/>
              <a:t>ICSA_DLcourse.git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2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3EC8-94B7-12E6-EF22-1C62FC2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Code session – </a:t>
            </a:r>
            <a:r>
              <a:rPr lang="en-US" dirty="0" err="1"/>
              <a:t>Pytorch</a:t>
            </a:r>
            <a:r>
              <a:rPr lang="en-US" dirty="0"/>
              <a:t>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DFAE-1397-012E-3E9C-7F0A10E1C7C5}"/>
              </a:ext>
            </a:extLst>
          </p:cNvPr>
          <p:cNvSpPr txBox="1">
            <a:spLocks/>
          </p:cNvSpPr>
          <p:nvPr/>
        </p:nvSpPr>
        <p:spPr>
          <a:xfrm>
            <a:off x="8327571" y="2342922"/>
            <a:ext cx="3559630" cy="234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/>
              <a:t>First open </a:t>
            </a:r>
            <a:r>
              <a:rPr lang="en-US" altLang="zh-CN" sz="2000" dirty="0" err="1"/>
              <a:t>packages.ipynb</a:t>
            </a:r>
            <a:r>
              <a:rPr lang="en-US" altLang="zh-CN" sz="2000" dirty="0"/>
              <a:t> from the intro folder within Google drive.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Change the runtime type to T4 GPU to have access to GPU computing resource.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7EE53-3E71-02A7-6293-4E2AA2CE7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8"/>
            <a:ext cx="7772400" cy="4926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123349-3641-EFB4-60BB-E0A34CEE6F54}"/>
              </a:ext>
            </a:extLst>
          </p:cNvPr>
          <p:cNvSpPr txBox="1"/>
          <p:nvPr/>
        </p:nvSpPr>
        <p:spPr>
          <a:xfrm>
            <a:off x="5399315" y="1574206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A76A6-E4C6-576A-AB0A-FB0517FDB72A}"/>
              </a:ext>
            </a:extLst>
          </p:cNvPr>
          <p:cNvSpPr txBox="1"/>
          <p:nvPr/>
        </p:nvSpPr>
        <p:spPr>
          <a:xfrm>
            <a:off x="4712458" y="5642132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75F260-16CC-F915-00EC-C6D158371473}"/>
              </a:ext>
            </a:extLst>
          </p:cNvPr>
          <p:cNvCxnSpPr/>
          <p:nvPr/>
        </p:nvCxnSpPr>
        <p:spPr>
          <a:xfrm>
            <a:off x="5807343" y="1835816"/>
            <a:ext cx="2650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4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67D4-6F0A-1E8C-A1D1-0C343CBB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85" y="2766218"/>
            <a:ext cx="6836229" cy="1325563"/>
          </a:xfrm>
        </p:spPr>
        <p:txBody>
          <a:bodyPr/>
          <a:lstStyle/>
          <a:p>
            <a:r>
              <a:rPr lang="en-US" dirty="0"/>
              <a:t>Code session – </a:t>
            </a:r>
            <a:r>
              <a:rPr lang="en-US" dirty="0" err="1"/>
              <a:t>pytorch</a:t>
            </a:r>
            <a:r>
              <a:rPr lang="en-US" dirty="0"/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3110040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1BE5-4F6B-3238-462C-AF1DB107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95ECE-446A-D059-3D94-0F2B4F19DE0C}"/>
              </a:ext>
            </a:extLst>
          </p:cNvPr>
          <p:cNvSpPr txBox="1"/>
          <p:nvPr/>
        </p:nvSpPr>
        <p:spPr>
          <a:xfrm>
            <a:off x="838200" y="1889760"/>
            <a:ext cx="486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basics</a:t>
            </a:r>
            <a:endParaRPr lang="en-US" sz="28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99560-06B6-8613-6064-A46E964658DF}"/>
              </a:ext>
            </a:extLst>
          </p:cNvPr>
          <p:cNvSpPr txBox="1"/>
          <p:nvPr/>
        </p:nvSpPr>
        <p:spPr>
          <a:xfrm>
            <a:off x="838200" y="4865914"/>
            <a:ext cx="9474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– Hugging-face,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Paperwithcode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W&amp;B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93ED9-FE2D-8928-74DA-9C85C43293D7}"/>
              </a:ext>
            </a:extLst>
          </p:cNvPr>
          <p:cNvSpPr txBox="1"/>
          <p:nvPr/>
        </p:nvSpPr>
        <p:spPr>
          <a:xfrm>
            <a:off x="838200" y="3377837"/>
            <a:ext cx="456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the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environment</a:t>
            </a:r>
            <a:endParaRPr lang="en-US" sz="28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1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274CF16-FEC5-ACD1-6F73-1F3A2D406C77}"/>
              </a:ext>
            </a:extLst>
          </p:cNvPr>
          <p:cNvSpPr txBox="1"/>
          <p:nvPr/>
        </p:nvSpPr>
        <p:spPr>
          <a:xfrm>
            <a:off x="1217546" y="1006223"/>
            <a:ext cx="9164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Hugging face is something you need to know in the </a:t>
            </a:r>
            <a:r>
              <a:rPr lang="en-US" sz="2400" dirty="0">
                <a:highlight>
                  <a:srgbClr val="FFFF00"/>
                </a:highlight>
              </a:rPr>
              <a:t>era of transformers</a:t>
            </a:r>
            <a:r>
              <a:rPr lang="en-US" sz="2400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BE604-88D4-8C48-E6E9-DEFE6F5A90DE}"/>
              </a:ext>
            </a:extLst>
          </p:cNvPr>
          <p:cNvSpPr txBox="1"/>
          <p:nvPr/>
        </p:nvSpPr>
        <p:spPr>
          <a:xfrm>
            <a:off x="1030146" y="1674134"/>
            <a:ext cx="93523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Transformers: A widely known python package providing state-of-the-art implementations of popular transformer based models such as VIT, BERT, GPT (Yes LLM!), and many others.</a:t>
            </a:r>
          </a:p>
          <a:p>
            <a:pPr marL="342900" indent="-342900">
              <a:buAutoNum type="arabicPeriod"/>
            </a:pPr>
            <a:r>
              <a:rPr lang="en-US" sz="2000" dirty="0"/>
              <a:t>Model Hub: A place where users share pretrained models. Especially pretrained large language models.</a:t>
            </a:r>
          </a:p>
          <a:p>
            <a:pPr marL="342900" indent="-342900">
              <a:buFontTx/>
              <a:buAutoNum type="arabicPeriod"/>
            </a:pPr>
            <a:r>
              <a:rPr lang="en-US" sz="2000" dirty="0"/>
              <a:t>Datasets:</a:t>
            </a:r>
            <a:r>
              <a:rPr lang="zh-CN" altLang="en-US" sz="2000" dirty="0"/>
              <a:t> </a:t>
            </a:r>
            <a:r>
              <a:rPr lang="en-US" altLang="zh-CN" sz="2000" dirty="0"/>
              <a:t>A library providing a wide range of datasets for different machine learning tasks.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E18FF1-8240-5FB7-5164-75CCA0B0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661" y="0"/>
            <a:ext cx="985879" cy="96552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E745192-7D8C-413D-C88B-FED39976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83575" cy="870857"/>
          </a:xfrm>
        </p:spPr>
        <p:txBody>
          <a:bodyPr>
            <a:normAutofit/>
          </a:bodyPr>
          <a:lstStyle/>
          <a:p>
            <a:r>
              <a:rPr lang="en-US" dirty="0"/>
              <a:t>Hugging 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A61CE9-9128-DBEF-E935-03337CF5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120" y="4140247"/>
            <a:ext cx="3920443" cy="1099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FC0EF-81F4-F63B-BD15-23288E4A3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013" y="5183866"/>
            <a:ext cx="3543712" cy="11418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053830-FE18-E19F-EC5F-61407794E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546" y="5226346"/>
            <a:ext cx="3406124" cy="10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901F7-172D-F8FA-DFFE-280AD17ECE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83575" cy="870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4B9CD3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Hugging Face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BA989-4DA9-DC83-D2DA-D1FE9172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340"/>
            <a:ext cx="5760457" cy="4851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D9C58-0AC5-F243-1EAF-E9A2AA9D5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138"/>
            <a:ext cx="6010976" cy="3135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99E02-75EA-4E92-3AB0-AAA821A5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43" y="3429000"/>
            <a:ext cx="4602410" cy="29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92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1BE5-4F6B-3238-462C-AF1DB107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95ECE-446A-D059-3D94-0F2B4F19DE0C}"/>
              </a:ext>
            </a:extLst>
          </p:cNvPr>
          <p:cNvSpPr txBox="1"/>
          <p:nvPr/>
        </p:nvSpPr>
        <p:spPr>
          <a:xfrm>
            <a:off x="838200" y="1889760"/>
            <a:ext cx="486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99560-06B6-8613-6064-A46E964658DF}"/>
              </a:ext>
            </a:extLst>
          </p:cNvPr>
          <p:cNvSpPr txBox="1"/>
          <p:nvPr/>
        </p:nvSpPr>
        <p:spPr>
          <a:xfrm>
            <a:off x="838200" y="4865914"/>
            <a:ext cx="9474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 – Hugging-face,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Paperwithcode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W&amp;B</a:t>
            </a:r>
            <a:endParaRPr lang="en-US" sz="28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93ED9-FE2D-8928-74DA-9C85C43293D7}"/>
              </a:ext>
            </a:extLst>
          </p:cNvPr>
          <p:cNvSpPr txBox="1"/>
          <p:nvPr/>
        </p:nvSpPr>
        <p:spPr>
          <a:xfrm>
            <a:off x="838200" y="3377837"/>
            <a:ext cx="456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the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environment</a:t>
            </a:r>
            <a:endParaRPr lang="en-US" sz="28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5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67D4-6F0A-1E8C-A1D1-0C343CBB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Code session – Hugging face and LLM</a:t>
            </a:r>
          </a:p>
        </p:txBody>
      </p:sp>
    </p:spTree>
    <p:extLst>
      <p:ext uri="{BB962C8B-B14F-4D97-AF65-F5344CB8AC3E}">
        <p14:creationId xmlns:p14="http://schemas.microsoft.com/office/powerpoint/2010/main" val="3136729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E745192-7D8C-413D-C88B-FED39976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05943" cy="870857"/>
          </a:xfrm>
        </p:spPr>
        <p:txBody>
          <a:bodyPr>
            <a:normAutofit/>
          </a:bodyPr>
          <a:lstStyle/>
          <a:p>
            <a:r>
              <a:rPr lang="en-US" dirty="0"/>
              <a:t>Paper with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C80EC-CFE4-31F6-6061-2F1D2264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8" y="870857"/>
            <a:ext cx="8512629" cy="39026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9DBC-23D0-D5AC-42CF-FC9551CE1E88}"/>
              </a:ext>
            </a:extLst>
          </p:cNvPr>
          <p:cNvSpPr txBox="1">
            <a:spLocks/>
          </p:cNvSpPr>
          <p:nvPr/>
        </p:nvSpPr>
        <p:spPr>
          <a:xfrm>
            <a:off x="1698171" y="4932584"/>
            <a:ext cx="8795658" cy="1423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/>
              <a:t>Papers with Code is a platform that integrates academic research papers with their corresponding code implementations.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Researchers and developers can explore state-of-the-art models, datasets, and benchmarks</a:t>
            </a:r>
          </a:p>
        </p:txBody>
      </p:sp>
    </p:spTree>
    <p:extLst>
      <p:ext uri="{BB962C8B-B14F-4D97-AF65-F5344CB8AC3E}">
        <p14:creationId xmlns:p14="http://schemas.microsoft.com/office/powerpoint/2010/main" val="416420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E745192-7D8C-413D-C88B-FED39976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05943" cy="870857"/>
          </a:xfrm>
        </p:spPr>
        <p:txBody>
          <a:bodyPr>
            <a:normAutofit/>
          </a:bodyPr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BABD2-0C47-D7B0-4F67-9A0C5787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210"/>
            <a:ext cx="7636328" cy="57272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EAC3F2-AE01-1DD3-9564-DB60108E4D26}"/>
              </a:ext>
            </a:extLst>
          </p:cNvPr>
          <p:cNvSpPr txBox="1">
            <a:spLocks/>
          </p:cNvSpPr>
          <p:nvPr/>
        </p:nvSpPr>
        <p:spPr>
          <a:xfrm>
            <a:off x="7990115" y="2248465"/>
            <a:ext cx="3984172" cy="2642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 err="1"/>
              <a:t>TensorBoard</a:t>
            </a:r>
            <a:r>
              <a:rPr lang="en-US" altLang="zh-CN" sz="2000" dirty="0"/>
              <a:t> is an interactive visualization tool. It is used to monitoring the training and testing process and select hyper parameters.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It offers more flexibility than </a:t>
            </a:r>
            <a:r>
              <a:rPr lang="en-US" altLang="zh-CN" sz="2000" dirty="0" err="1"/>
              <a:t>tqdm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745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E745192-7D8C-413D-C88B-FED39976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05943" cy="870857"/>
          </a:xfrm>
        </p:spPr>
        <p:txBody>
          <a:bodyPr>
            <a:normAutofit/>
          </a:bodyPr>
          <a:lstStyle/>
          <a:p>
            <a:r>
              <a:rPr lang="en-US" dirty="0"/>
              <a:t>Weights and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9D13D-DB89-679E-72E1-ADC4CA82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689" y="882649"/>
            <a:ext cx="5924311" cy="444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3F788-4709-5B3C-28AD-D33B96DC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650"/>
            <a:ext cx="5924310" cy="44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B145-EC7B-5EC9-85C2-6D7A1CE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45971" cy="870857"/>
          </a:xfrm>
        </p:spPr>
        <p:txBody>
          <a:bodyPr/>
          <a:lstStyle/>
          <a:p>
            <a:r>
              <a:rPr lang="en-US" dirty="0"/>
              <a:t>Why Torch?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3F322-7C83-9CB5-33FD-B4A8F590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15" y="1475133"/>
            <a:ext cx="7186896" cy="3907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49EE0-7BB3-5C3E-C783-93C3B2B2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625"/>
            <a:ext cx="4115543" cy="34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4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B145-EC7B-5EC9-85C2-6D7A1CE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99857" cy="870857"/>
          </a:xfrm>
        </p:spPr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 torch code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1CD8-2C7C-D72A-20A5-F9BF02FB0701}"/>
              </a:ext>
            </a:extLst>
          </p:cNvPr>
          <p:cNvSpPr txBox="1"/>
          <p:nvPr/>
        </p:nvSpPr>
        <p:spPr>
          <a:xfrm>
            <a:off x="3396343" y="1763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FC3C9F-0677-7724-6E26-7F48C1DE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6" y="870857"/>
            <a:ext cx="4031305" cy="5259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B1A01D-1A8B-43B5-B215-92002EC2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06" y="1414046"/>
            <a:ext cx="7115666" cy="40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2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B145-EC7B-5EC9-85C2-6D7A1CE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99857" cy="870857"/>
          </a:xfrm>
        </p:spPr>
        <p:txBody>
          <a:bodyPr>
            <a:normAutofit/>
          </a:bodyPr>
          <a:lstStyle/>
          <a:p>
            <a:r>
              <a:rPr lang="en-US" dirty="0"/>
              <a:t>Tensors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1CD8-2C7C-D72A-20A5-F9BF02FB0701}"/>
              </a:ext>
            </a:extLst>
          </p:cNvPr>
          <p:cNvSpPr txBox="1"/>
          <p:nvPr/>
        </p:nvSpPr>
        <p:spPr>
          <a:xfrm>
            <a:off x="3396343" y="1763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AA1D-8D94-71EB-648F-13BE327E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702"/>
            <a:ext cx="10515600" cy="116477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Tensors are the core data structures in </a:t>
            </a:r>
            <a:r>
              <a:rPr lang="en-US" altLang="zh-CN" sz="2000" dirty="0" err="1"/>
              <a:t>PyTorch</a:t>
            </a:r>
            <a:r>
              <a:rPr lang="en-US" altLang="zh-CN" sz="2000" dirty="0"/>
              <a:t>, used to encode inputs and model weights. 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While many tensor operations resemble those of NumPy arrays, they are specifically optimized for deep learning and can be transferred to a GPU for accelerated processing.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89720-A377-8E82-5074-671BA7AA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09" y="2764973"/>
            <a:ext cx="4074885" cy="1064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772D3-51EF-FB23-5CBB-DCCCFEE9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4973"/>
            <a:ext cx="3818609" cy="3637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050CDB-F3B6-284C-6DFB-98D3D56F4466}"/>
              </a:ext>
            </a:extLst>
          </p:cNvPr>
          <p:cNvSpPr txBox="1"/>
          <p:nvPr/>
        </p:nvSpPr>
        <p:spPr>
          <a:xfrm>
            <a:off x="1246848" y="2295320"/>
            <a:ext cx="2719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Numpy</a:t>
            </a:r>
            <a:r>
              <a:rPr lang="en-US" sz="2000" b="1" dirty="0"/>
              <a:t> style operations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BB6B6-4ACB-5E3D-37D3-923F8C7D41B6}"/>
              </a:ext>
            </a:extLst>
          </p:cNvPr>
          <p:cNvSpPr txBox="1"/>
          <p:nvPr/>
        </p:nvSpPr>
        <p:spPr>
          <a:xfrm>
            <a:off x="7529659" y="2295320"/>
            <a:ext cx="324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Capability of GPU computing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A5675E-1BEE-054C-298E-619ABC2E6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170" y="4946837"/>
            <a:ext cx="2840093" cy="910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0B9018-55FD-F19B-1C19-C032B1153BD8}"/>
              </a:ext>
            </a:extLst>
          </p:cNvPr>
          <p:cNvSpPr txBox="1"/>
          <p:nvPr/>
        </p:nvSpPr>
        <p:spPr>
          <a:xfrm>
            <a:off x="6871689" y="4183488"/>
            <a:ext cx="4561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Easy converting from and to </a:t>
            </a:r>
            <a:r>
              <a:rPr lang="en-US" sz="2000" b="1" dirty="0" err="1"/>
              <a:t>numpy</a:t>
            </a:r>
            <a:r>
              <a:rPr lang="en-US" sz="2000" b="1" dirty="0"/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118023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B145-EC7B-5EC9-85C2-6D7A1CE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99857" cy="870857"/>
          </a:xfrm>
        </p:spPr>
        <p:txBody>
          <a:bodyPr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1CD8-2C7C-D72A-20A5-F9BF02FB0701}"/>
              </a:ext>
            </a:extLst>
          </p:cNvPr>
          <p:cNvSpPr txBox="1"/>
          <p:nvPr/>
        </p:nvSpPr>
        <p:spPr>
          <a:xfrm>
            <a:off x="3396343" y="1763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AA1D-8D94-71EB-648F-13BE327E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702"/>
            <a:ext cx="10515600" cy="116477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Torch can assist in loading and preprocessing datasets (Dataset-</a:t>
            </a:r>
            <a:r>
              <a:rPr lang="en-US" altLang="zh-CN" sz="2000" dirty="0" err="1"/>
              <a:t>Dataloader</a:t>
            </a:r>
            <a:r>
              <a:rPr lang="en-US" altLang="zh-CN" sz="2000" dirty="0"/>
              <a:t> pipeline). It also provides a number of pre-loaded datasets (</a:t>
            </a:r>
            <a:r>
              <a:rPr lang="en-US" altLang="zh-CN" sz="2000" dirty="0" err="1"/>
              <a:t>e.gMNIST</a:t>
            </a:r>
            <a:r>
              <a:rPr lang="en-US" altLang="zh-CN" sz="2000" dirty="0"/>
              <a:t>).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Hugging face also have similar module called Datasets.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460FD-41F7-442B-EE08-5598EF787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8" y="2927226"/>
            <a:ext cx="4330700" cy="176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03613E-D823-2DE1-5529-1B305952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984" y="3092326"/>
            <a:ext cx="64643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671C8D-2F96-D917-6BDA-C3716E6E0A80}"/>
              </a:ext>
            </a:extLst>
          </p:cNvPr>
          <p:cNvSpPr txBox="1"/>
          <p:nvPr/>
        </p:nvSpPr>
        <p:spPr>
          <a:xfrm>
            <a:off x="1374065" y="2328518"/>
            <a:ext cx="265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Loading </a:t>
            </a:r>
            <a:r>
              <a:rPr lang="en-US" sz="2000" b="1" dirty="0" err="1"/>
              <a:t>FashionMNIST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F6F6CB-903F-E420-7E76-756F0F332615}"/>
              </a:ext>
            </a:extLst>
          </p:cNvPr>
          <p:cNvSpPr txBox="1"/>
          <p:nvPr/>
        </p:nvSpPr>
        <p:spPr>
          <a:xfrm>
            <a:off x="7502884" y="2328518"/>
            <a:ext cx="2478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Building a </a:t>
            </a:r>
            <a:r>
              <a:rPr lang="en-US" sz="2000" b="1" dirty="0" err="1"/>
              <a:t>Dataloader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06B71-D342-A8AA-5084-854BEFC8CBF5}"/>
              </a:ext>
            </a:extLst>
          </p:cNvPr>
          <p:cNvSpPr txBox="1"/>
          <p:nvPr/>
        </p:nvSpPr>
        <p:spPr>
          <a:xfrm>
            <a:off x="1158533" y="5454277"/>
            <a:ext cx="1075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practice, many researches opt to write their own data processing and sampling code to gain greater flexibility.</a:t>
            </a:r>
          </a:p>
        </p:txBody>
      </p:sp>
    </p:spTree>
    <p:extLst>
      <p:ext uri="{BB962C8B-B14F-4D97-AF65-F5344CB8AC3E}">
        <p14:creationId xmlns:p14="http://schemas.microsoft.com/office/powerpoint/2010/main" val="31192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B145-EC7B-5EC9-85C2-6D7A1CE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99857" cy="870857"/>
          </a:xfrm>
        </p:spPr>
        <p:txBody>
          <a:bodyPr>
            <a:normAutofit/>
          </a:bodyPr>
          <a:lstStyle/>
          <a:p>
            <a:r>
              <a:rPr lang="en-US" dirty="0"/>
              <a:t>Network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1CD8-2C7C-D72A-20A5-F9BF02FB0701}"/>
              </a:ext>
            </a:extLst>
          </p:cNvPr>
          <p:cNvSpPr txBox="1"/>
          <p:nvPr/>
        </p:nvSpPr>
        <p:spPr>
          <a:xfrm>
            <a:off x="3396343" y="1763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AA1D-8D94-71EB-648F-13BE327E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702"/>
            <a:ext cx="10515600" cy="116477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The neural network is defined by subclassing </a:t>
            </a:r>
            <a:r>
              <a:rPr lang="en-US" altLang="zh-CN" sz="2000" dirty="0" err="1"/>
              <a:t>nn.Module</a:t>
            </a:r>
            <a:r>
              <a:rPr lang="en-US" altLang="zh-CN" sz="2000" dirty="0"/>
              <a:t>, the layers are initialized in __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__ and the operations on input data is in forward method.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After instantize the network, the network do forward by passing the input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D263B-08F9-08A3-0A3A-A1984F7E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365407"/>
            <a:ext cx="4887686" cy="4090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A3401-C2B4-DEBD-BC61-1004B0AB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2916350"/>
            <a:ext cx="4319799" cy="898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E97A8F-5697-B73F-F6A7-06FEF4C18721}"/>
              </a:ext>
            </a:extLst>
          </p:cNvPr>
          <p:cNvSpPr txBox="1"/>
          <p:nvPr/>
        </p:nvSpPr>
        <p:spPr>
          <a:xfrm>
            <a:off x="6560427" y="2365407"/>
            <a:ext cx="3993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Instantize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 send weights to GPU</a:t>
            </a:r>
            <a:r>
              <a:rPr lang="en-US" sz="2000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2AE0F-62BB-16A7-E3DC-5890C0CDF3DF}"/>
              </a:ext>
            </a:extLst>
          </p:cNvPr>
          <p:cNvSpPr txBox="1"/>
          <p:nvPr/>
        </p:nvSpPr>
        <p:spPr>
          <a:xfrm>
            <a:off x="6609374" y="4692526"/>
            <a:ext cx="411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implement normalizing methods (dropout </a:t>
            </a:r>
            <a:r>
              <a:rPr lang="en-US" dirty="0" err="1"/>
              <a:t>batchnorm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083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B145-EC7B-5EC9-85C2-6D7A1CE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83575" cy="870857"/>
          </a:xfrm>
        </p:spPr>
        <p:txBody>
          <a:bodyPr>
            <a:normAutofit/>
          </a:bodyPr>
          <a:lstStyle/>
          <a:p>
            <a:r>
              <a:rPr lang="en-US" dirty="0"/>
              <a:t>Auto</a:t>
            </a:r>
            <a:r>
              <a:rPr lang="zh-CN" altLang="en-US" dirty="0"/>
              <a:t> </a:t>
            </a:r>
            <a:r>
              <a:rPr lang="en-US" altLang="zh-CN" dirty="0"/>
              <a:t>differentiation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1CD8-2C7C-D72A-20A5-F9BF02FB0701}"/>
              </a:ext>
            </a:extLst>
          </p:cNvPr>
          <p:cNvSpPr txBox="1"/>
          <p:nvPr/>
        </p:nvSpPr>
        <p:spPr>
          <a:xfrm>
            <a:off x="3396343" y="1763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AA1D-8D94-71EB-648F-13BE327E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17" y="870857"/>
            <a:ext cx="10516565" cy="64633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When training neural networks, the most frequently used algorithm is gradient descent (and its variants). </a:t>
            </a:r>
            <a:r>
              <a:rPr lang="en-US" altLang="zh-CN" sz="2000" dirty="0" err="1"/>
              <a:t>Pytorch</a:t>
            </a:r>
            <a:r>
              <a:rPr lang="en-US" altLang="zh-CN" sz="2000" dirty="0"/>
              <a:t> has a built-in engine called </a:t>
            </a:r>
            <a:r>
              <a:rPr lang="en-US" altLang="zh-CN" sz="2000" dirty="0" err="1"/>
              <a:t>autograd</a:t>
            </a:r>
            <a:r>
              <a:rPr lang="en-US" altLang="zh-CN" sz="2000" dirty="0"/>
              <a:t> for calculating gradients.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0F66765-BE72-1D08-E1E6-55053D812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4" y="1655443"/>
            <a:ext cx="7079559" cy="24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81588-2286-D2A1-86D5-74D22F3C8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4" y="4238679"/>
            <a:ext cx="7197380" cy="1724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09AA9-79FD-A0E7-9888-2E1EE7DC7605}"/>
              </a:ext>
            </a:extLst>
          </p:cNvPr>
          <p:cNvSpPr txBox="1"/>
          <p:nvPr/>
        </p:nvSpPr>
        <p:spPr>
          <a:xfrm>
            <a:off x="7747321" y="2226473"/>
            <a:ext cx="4213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Pytorch</a:t>
            </a:r>
            <a:r>
              <a:rPr lang="en-US" dirty="0"/>
              <a:t> have the notion of computation graph. </a:t>
            </a:r>
          </a:p>
          <a:p>
            <a:endParaRPr lang="en-US" dirty="0"/>
          </a:p>
          <a:p>
            <a:r>
              <a:rPr lang="en-US" dirty="0"/>
              <a:t>- Each time do calculations, </a:t>
            </a:r>
            <a:r>
              <a:rPr lang="en-US" dirty="0" err="1"/>
              <a:t>pytorch</a:t>
            </a:r>
            <a:r>
              <a:rPr lang="en-US" dirty="0"/>
              <a:t> store the graph structure(how the final output is related to the tensors that require grad).</a:t>
            </a:r>
          </a:p>
          <a:p>
            <a:endParaRPr lang="en-US" dirty="0"/>
          </a:p>
          <a:p>
            <a:r>
              <a:rPr lang="en-US" dirty="0"/>
              <a:t>- When you use backward to calculate the grad, </a:t>
            </a:r>
            <a:r>
              <a:rPr lang="en-US" dirty="0" err="1"/>
              <a:t>pytorch</a:t>
            </a:r>
            <a:r>
              <a:rPr lang="en-US" dirty="0"/>
              <a:t> calculates the gradient of each component that </a:t>
            </a:r>
            <a:r>
              <a:rPr lang="en-US" dirty="0" err="1"/>
              <a:t>requires_grad</a:t>
            </a:r>
            <a:r>
              <a:rPr lang="en-US" dirty="0"/>
              <a:t> and store it.</a:t>
            </a:r>
          </a:p>
        </p:txBody>
      </p:sp>
    </p:spTree>
    <p:extLst>
      <p:ext uri="{BB962C8B-B14F-4D97-AF65-F5344CB8AC3E}">
        <p14:creationId xmlns:p14="http://schemas.microsoft.com/office/powerpoint/2010/main" val="466698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B145-EC7B-5EC9-85C2-6D7A1CE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83575" cy="870857"/>
          </a:xfrm>
        </p:spPr>
        <p:txBody>
          <a:bodyPr>
            <a:normAutofit/>
          </a:bodyPr>
          <a:lstStyle/>
          <a:p>
            <a:r>
              <a:rPr lang="en-US" dirty="0"/>
              <a:t>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1CD8-2C7C-D72A-20A5-F9BF02FB0701}"/>
              </a:ext>
            </a:extLst>
          </p:cNvPr>
          <p:cNvSpPr txBox="1"/>
          <p:nvPr/>
        </p:nvSpPr>
        <p:spPr>
          <a:xfrm>
            <a:off x="3396343" y="1763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AA1D-8D94-71EB-648F-13BE327E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17" y="870857"/>
            <a:ext cx="10516565" cy="114313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Optimization algorithms define how model parameters adjust to reduce model error in each training step. </a:t>
            </a:r>
          </a:p>
          <a:p>
            <a:pPr>
              <a:spcAft>
                <a:spcPts val="600"/>
              </a:spcAft>
            </a:pPr>
            <a:r>
              <a:rPr lang="en-US" altLang="zh-CN" sz="2000" dirty="0"/>
              <a:t>Many optimization algorithms (e.g. Adam) are available in </a:t>
            </a:r>
            <a:r>
              <a:rPr lang="en-US" altLang="zh-CN" sz="2000" dirty="0" err="1"/>
              <a:t>torch.optim</a:t>
            </a:r>
            <a:r>
              <a:rPr lang="en-US" altLang="zh-CN" sz="2000" dirty="0"/>
              <a:t>.</a:t>
            </a:r>
          </a:p>
          <a:p>
            <a:pPr>
              <a:spcAft>
                <a:spcPts val="600"/>
              </a:spcAft>
            </a:pPr>
            <a:endParaRPr lang="en-US" altLang="zh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EFBD0-A2DC-B045-A29C-DC941841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75" y="2738457"/>
            <a:ext cx="7493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1671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stle Dietary Presentation Update" id="{75DDD6F6-8449-A943-9695-1F32BB1484DA}" vid="{6FE1E06E-2E0A-D041-9849-6FF6159D83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45774</TotalTime>
  <Words>862</Words>
  <Application>Microsoft Macintosh PowerPoint</Application>
  <PresentationFormat>Widescreen</PresentationFormat>
  <Paragraphs>91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Garamond</vt:lpstr>
      <vt:lpstr>Times New Roman</vt:lpstr>
      <vt:lpstr>Template</vt:lpstr>
      <vt:lpstr>Deep Learning Packages and resources </vt:lpstr>
      <vt:lpstr>Content</vt:lpstr>
      <vt:lpstr>Why Torch?</vt:lpstr>
      <vt:lpstr>A simple torch code</vt:lpstr>
      <vt:lpstr>Tensors</vt:lpstr>
      <vt:lpstr>Datasets</vt:lpstr>
      <vt:lpstr>Network structure</vt:lpstr>
      <vt:lpstr>Auto differentiation</vt:lpstr>
      <vt:lpstr>Optimization</vt:lpstr>
      <vt:lpstr>Optimization</vt:lpstr>
      <vt:lpstr>A simple torch code</vt:lpstr>
      <vt:lpstr>Content</vt:lpstr>
      <vt:lpstr>Google Colab</vt:lpstr>
      <vt:lpstr>Setup</vt:lpstr>
      <vt:lpstr>Code session – Pytorch Basics</vt:lpstr>
      <vt:lpstr>Code session – pytorch basics</vt:lpstr>
      <vt:lpstr>Content</vt:lpstr>
      <vt:lpstr>Hugging Face</vt:lpstr>
      <vt:lpstr>PowerPoint Presentation</vt:lpstr>
      <vt:lpstr>Code session – Hugging face and LLM</vt:lpstr>
      <vt:lpstr>Paper with code</vt:lpstr>
      <vt:lpstr>TensorBoard</vt:lpstr>
      <vt:lpstr>Weights and bias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 7xx: Deep Learning Methods for Biomedical Applications with Pytorch</dc:title>
  <dc:creator>Tang, Jiarui</dc:creator>
  <cp:lastModifiedBy>Dai Runpeng</cp:lastModifiedBy>
  <cp:revision>27</cp:revision>
  <dcterms:created xsi:type="dcterms:W3CDTF">2023-08-30T16:34:15Z</dcterms:created>
  <dcterms:modified xsi:type="dcterms:W3CDTF">2024-06-16T15:44:41Z</dcterms:modified>
</cp:coreProperties>
</file>